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8" name="Luiz Filipe de Souza Alve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6-23T23:20:18.409">
    <p:pos x="6000" y="0"/>
    <p:text>Completar Nomes Incompletos e verificar a Sintaxe dos nomes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6-23T23:19:59.389">
    <p:pos x="6000" y="0"/>
    <p:text>Colocar fotos Aqui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6-23T23:20:39.859">
    <p:pos x="6000" y="0"/>
    <p:text>Descrever PHP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6-23T23:20:49.433">
    <p:pos x="6000" y="0"/>
    <p:text>Descrever Laravel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4-06-23T23:21:01.763">
    <p:pos x="6000" y="0"/>
    <p:text>Descrever Estratégias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4-06-23T23:28:22.670">
    <p:pos x="6000" y="0"/>
    <p:text>c) Arquitetura do Software
a. Ficou claro o modelo arquitetural adotado a solução de
software?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06-23T23:35:43.302">
    <p:pos x="6000" y="0"/>
    <p:text>a) Processo de Trabalho do Time
a. Ficou claro o processo (ciclo de vida do software) de trabalho do
time?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4-06-23T23:42:17.966">
    <p:pos x="6000" y="0"/>
    <p:text>b) Gerenciamento de Projetos e Colaboração
a. Ficou claro como foi realizada o Gerenciamento do Projeto?
b. Ficou claro se houve Colaboração do time durante o ciclo de vida
do projeto?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215eae72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1215eae72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7b9088931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7b908893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7b9088931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e7b9088931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7b9088931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7b9088931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7b908893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e7b908893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7b9088931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7b9088931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7b9088931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7b9088931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121a421acb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121a421acb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e7b9088931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e7b9088931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7b9088931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e7b9088931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7b9088931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7b9088931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7c2f8ba6c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7c2f8ba6c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7c2f8ba6c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e7c2f8ba6c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e7c2f8ba6c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e7c2f8ba6c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7b9088931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e7b9088931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7b9088931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e7b9088931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7b9088931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e7b9088931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e7b9088931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e7b9088931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215eae72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1215eae72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1215eae72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1215eae72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215eae72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1215eae72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7b9088931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e7b908893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21a421ac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121a421ac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1215eae72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1215eae72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7b9088931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e7b9088931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e7b9088931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e7b9088931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21a421ac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21a421ac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121a421ac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121a421ac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e7b9088931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e7b9088931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7b9088931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e7b9088931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7b908893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e7b908893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7b908893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7b908893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7b9088931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7b9088931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21a421ac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121a421ac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215eae72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215eae72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985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d) </a:t>
            </a:r>
            <a:r>
              <a:rPr lang="pt-PT"/>
              <a:t>Escalabilidade do Produto</a:t>
            </a:r>
            <a:endParaRPr/>
          </a:p>
          <a:p>
            <a:pPr indent="0" lvl="0" marL="11811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i. O produto é escalável?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3.xml"/><Relationship Id="rId4" Type="http://schemas.openxmlformats.org/officeDocument/2006/relationships/image" Target="../media/image4.png"/><Relationship Id="rId5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4.xml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5.xml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6.xml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7.xml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8.xml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5.jpg"/><Relationship Id="rId7" Type="http://schemas.openxmlformats.org/officeDocument/2006/relationships/image" Target="../media/image21.jpg"/><Relationship Id="rId8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2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Apresentação Técnica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Cronos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64625"/>
            <a:ext cx="2258875" cy="19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0" y="128325"/>
            <a:ext cx="747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Cronos é um produto escalável, uma vez que, é:</a:t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0" y="850725"/>
            <a:ext cx="83964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PT" sz="1800">
                <a:solidFill>
                  <a:schemeClr val="dk1"/>
                </a:solidFill>
              </a:rPr>
              <a:t>Um</a:t>
            </a:r>
            <a:r>
              <a:rPr lang="pt-PT" sz="1800">
                <a:solidFill>
                  <a:schemeClr val="lt2"/>
                </a:solidFill>
              </a:rPr>
              <a:t> </a:t>
            </a:r>
            <a:r>
              <a:rPr lang="pt-PT" sz="1800">
                <a:solidFill>
                  <a:schemeClr val="dk1"/>
                </a:solidFill>
              </a:rPr>
              <a:t>produto digital</a:t>
            </a:r>
            <a:r>
              <a:rPr lang="pt-PT" sz="1800">
                <a:solidFill>
                  <a:schemeClr val="lt2"/>
                </a:solidFill>
              </a:rPr>
              <a:t> e pode ser facilmente replicados e distribuídos sem a necessidade de criar novos produtos físicos ou contratar mais funcionários. 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pt-PT" sz="1800">
                <a:solidFill>
                  <a:schemeClr val="dk1"/>
                </a:solidFill>
              </a:rPr>
              <a:t>Padronizado:</a:t>
            </a:r>
            <a:r>
              <a:rPr lang="pt-PT" sz="1800">
                <a:solidFill>
                  <a:schemeClr val="lt2"/>
                </a:solidFill>
              </a:rPr>
              <a:t> para que possa ser produzido ou entregue de forma consistente.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pt-PT" sz="1800">
                <a:solidFill>
                  <a:schemeClr val="dk1"/>
                </a:solidFill>
              </a:rPr>
              <a:t>Baseado em demanda:</a:t>
            </a:r>
            <a:r>
              <a:rPr lang="pt-PT" sz="1800">
                <a:solidFill>
                  <a:schemeClr val="lt2"/>
                </a:solidFill>
              </a:rPr>
              <a:t> Cronos é baseado na alta demanda da gestão de novas empresas sem </a:t>
            </a:r>
            <a:r>
              <a:rPr lang="pt-PT" sz="1800">
                <a:solidFill>
                  <a:schemeClr val="lt2"/>
                </a:solidFill>
              </a:rPr>
              <a:t>experiência</a:t>
            </a:r>
            <a:r>
              <a:rPr lang="pt-PT" sz="1800">
                <a:solidFill>
                  <a:schemeClr val="lt2"/>
                </a:solidFill>
              </a:rPr>
              <a:t> e sem muitos recursos, o que significa que há um espaço para ele disputar e crescer no mercado.</a:t>
            </a:r>
            <a:endParaRPr sz="18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pt-PT" sz="1800">
                <a:solidFill>
                  <a:schemeClr val="dk1"/>
                </a:solidFill>
              </a:rPr>
              <a:t>Baixos custos marginais:</a:t>
            </a:r>
            <a:r>
              <a:rPr lang="pt-PT" sz="1800">
                <a:solidFill>
                  <a:schemeClr val="lt2"/>
                </a:solidFill>
              </a:rPr>
              <a:t> Os custos de produção do Cronos ​​aumentam muito pouco à medida que a produção aumenta.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pt-PT" sz="1800">
                <a:solidFill>
                  <a:schemeClr val="dk1"/>
                </a:solidFill>
              </a:rPr>
              <a:t>Flexibilidade:</a:t>
            </a:r>
            <a:r>
              <a:rPr lang="pt-PT" sz="1800">
                <a:solidFill>
                  <a:schemeClr val="lt2"/>
                </a:solidFill>
              </a:rPr>
              <a:t> O Cronos ​​podem ser facilmente adaptados para atender às novas necessidades do mercado.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24" y="0"/>
            <a:ext cx="1184478" cy="13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Tecnologias Utilizadas (Front End)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382097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type="title"/>
          </p:nvPr>
        </p:nvSpPr>
        <p:spPr>
          <a:xfrm>
            <a:off x="3973375" y="1308025"/>
            <a:ext cx="1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HTML5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4075325" y="1880725"/>
            <a:ext cx="4136100" cy="31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HTML significa Hyper Text Markup Language e é uma linguagem de marcação utilizada para descrever elementos de páginas Web.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Tecnologias Utilizadas (Front End)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 rotWithShape="1">
          <a:blip r:embed="rId4">
            <a:alphaModFix/>
          </a:blip>
          <a:srcRect b="0" l="0" r="0" t="17005"/>
          <a:stretch/>
        </p:blipFill>
        <p:spPr>
          <a:xfrm>
            <a:off x="451175" y="1017735"/>
            <a:ext cx="3306675" cy="386971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>
            <p:ph type="title"/>
          </p:nvPr>
        </p:nvSpPr>
        <p:spPr>
          <a:xfrm>
            <a:off x="3973375" y="1308025"/>
            <a:ext cx="1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CSS3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4075325" y="1880725"/>
            <a:ext cx="4136100" cy="31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CSS significa Cascading Style Sheet e é uma linguagem de marcação utilizada para estilizar, ou seja, dar personalidade para os elementos das páginas Web feitos utilizando o HTML.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Os estilos usados no CSS foram baseados nas prototipações dentro do figma;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Tecnologias Utilizadas (Front End)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 rotWithShape="1">
          <a:blip r:embed="rId4">
            <a:alphaModFix/>
          </a:blip>
          <a:srcRect b="0" l="0" r="0" t="17790"/>
          <a:stretch/>
        </p:blipFill>
        <p:spPr>
          <a:xfrm>
            <a:off x="-391025" y="813700"/>
            <a:ext cx="5081324" cy="417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>
            <p:ph type="title"/>
          </p:nvPr>
        </p:nvSpPr>
        <p:spPr>
          <a:xfrm>
            <a:off x="3973375" y="1308025"/>
            <a:ext cx="219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JAVASCRIPT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4075325" y="1880725"/>
            <a:ext cx="4136100" cy="31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JavaScript é uma linguagem de programação que serve para processar dados e dar função para os elementos das páginas Web criados com o HTML.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Tecnologias Utilizadas (Back End)</a:t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850" y="1503950"/>
            <a:ext cx="5057350" cy="273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>
            <p:ph type="title"/>
          </p:nvPr>
        </p:nvSpPr>
        <p:spPr>
          <a:xfrm>
            <a:off x="5377200" y="1247850"/>
            <a:ext cx="96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PHP</a:t>
            </a:r>
            <a:endParaRPr/>
          </a:p>
        </p:txBody>
      </p:sp>
      <p:sp>
        <p:nvSpPr>
          <p:cNvPr id="174" name="Google Shape;174;p26"/>
          <p:cNvSpPr txBox="1"/>
          <p:nvPr/>
        </p:nvSpPr>
        <p:spPr>
          <a:xfrm>
            <a:off x="5860500" y="2231000"/>
            <a:ext cx="2771100" cy="24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5489775" y="1897375"/>
            <a:ext cx="3012000" cy="25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lt2"/>
                </a:solidFill>
              </a:rPr>
              <a:t>PHP é uma linguagem de script usada principalmente para desenvolvimento web. É fácil de aprender, amplamente suportada por servidores e perfeita para criar páginas dinâmicas e interativas.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Tecnologias Utilizadas (Back End)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050" y="1094925"/>
            <a:ext cx="370903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>
            <p:ph type="title"/>
          </p:nvPr>
        </p:nvSpPr>
        <p:spPr>
          <a:xfrm>
            <a:off x="5099175" y="1266375"/>
            <a:ext cx="176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LARAVEL</a:t>
            </a:r>
            <a:endParaRPr/>
          </a:p>
        </p:txBody>
      </p:sp>
      <p:sp>
        <p:nvSpPr>
          <p:cNvPr id="184" name="Google Shape;184;p27"/>
          <p:cNvSpPr txBox="1"/>
          <p:nvPr/>
        </p:nvSpPr>
        <p:spPr>
          <a:xfrm>
            <a:off x="5193225" y="2069200"/>
            <a:ext cx="3252900" cy="24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lt2"/>
                </a:solidFill>
              </a:rPr>
              <a:t>Laravel é um framework PHP para construir aplicações web de forma rápida e fácil. Ele vem com vários recursos que facilitam na hora de fazer tarefas </a:t>
            </a:r>
            <a:r>
              <a:rPr lang="pt-PT" sz="1800">
                <a:solidFill>
                  <a:schemeClr val="lt2"/>
                </a:solidFill>
              </a:rPr>
              <a:t>comuns</a:t>
            </a:r>
            <a:r>
              <a:rPr lang="pt-PT" sz="1800">
                <a:solidFill>
                  <a:schemeClr val="lt2"/>
                </a:solidFill>
              </a:rPr>
              <a:t>.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Tecnologias Utilizadas (UX/UI)</a:t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>
            <p:ph type="title"/>
          </p:nvPr>
        </p:nvSpPr>
        <p:spPr>
          <a:xfrm>
            <a:off x="4143950" y="1383200"/>
            <a:ext cx="176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FIGMA</a:t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0125"/>
            <a:ext cx="397081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4075325" y="1880725"/>
            <a:ext cx="4136100" cy="31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PT"/>
              <a:t>O Figma é uma ferramenta de criação de design de páginas Web e de outras artes.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145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Tecnologias Utilizadas (UX/UI) - Telas Figma</a:t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100" y="957800"/>
            <a:ext cx="685578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4520"/>
              <a:t>Questões Técnicas</a:t>
            </a:r>
            <a:endParaRPr sz="4520"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0424"/>
            <a:ext cx="6374725" cy="343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Estratégias </a:t>
            </a:r>
            <a:r>
              <a:rPr lang="pt-PT"/>
              <a:t>Utilizadas (UX/UI Design)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/>
        </p:nvSpPr>
        <p:spPr>
          <a:xfrm>
            <a:off x="311700" y="1245538"/>
            <a:ext cx="6858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>
                <a:solidFill>
                  <a:schemeClr val="dk1"/>
                </a:solidFill>
              </a:rPr>
              <a:t>Princípios de Design Centrado no Usuário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311700" y="2042750"/>
            <a:ext cx="58317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Entendimento do Usuário: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Pesquisas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Opiniões interpessoais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Pesquisa online 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Personas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User Stories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Cabeçalho</a:t>
            </a:r>
            <a:r>
              <a:rPr lang="pt-PT"/>
              <a:t>: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95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Universidade Federal do Tocantins _ Câmpus Palmas _ 24/06/2024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PT"/>
              <a:t>Disciplina de Projeto de Sistemas do 1° semestre de 2024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PT"/>
              <a:t>Curso de Bacharelado em Ciência da Computação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PT"/>
              <a:t>Professor Edeilson Milhomem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PT"/>
              <a:t>Alunos: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PT"/>
              <a:t>Antônio Cássio de Oliveira Neto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PT"/>
              <a:t>João Victor Ribeiro Santos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PT"/>
              <a:t>Luiz Felipe Krause de Castro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PT"/>
              <a:t>Luiz Filipe de Souza Alves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PT"/>
              <a:t>Patryck Henryck Moreira Silva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Estratégias Utilizadas (UX/UI Design)</a:t>
            </a:r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311700" y="1308025"/>
            <a:ext cx="6858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>
                <a:solidFill>
                  <a:schemeClr val="dk1"/>
                </a:solidFill>
              </a:rPr>
              <a:t>Prototipação e Testes de Usabilidade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1601800" y="2881200"/>
            <a:ext cx="74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311700" y="2081575"/>
            <a:ext cx="74286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Prototipação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FIGMA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Testes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Avaliação Heurística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Walkthrough Cognitivo 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Modelagem de Tarefas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Benchmarking de Usabilidade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5249100" y="2327100"/>
            <a:ext cx="2953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solidFill>
                  <a:schemeClr val="dk1"/>
                </a:solidFill>
              </a:rPr>
              <a:t>COLOCAR IMAGEM USER FLOW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677" y="1848800"/>
            <a:ext cx="3557801" cy="31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Estratégias Utilizadas (UX/UI Design)</a:t>
            </a:r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/>
        </p:nvSpPr>
        <p:spPr>
          <a:xfrm>
            <a:off x="311700" y="1184975"/>
            <a:ext cx="5739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>
                <a:solidFill>
                  <a:schemeClr val="dk1"/>
                </a:solidFill>
              </a:rPr>
              <a:t>Consistência e Padrões de Design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34" name="Google Shape;234;p33"/>
          <p:cNvSpPr txBox="1"/>
          <p:nvPr/>
        </p:nvSpPr>
        <p:spPr>
          <a:xfrm>
            <a:off x="66625" y="1754375"/>
            <a:ext cx="6745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Padronização de componentes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Ícones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Botões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Padrões de interface conhecidos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Aplicativos cotidianos, PBbox, Trello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Uso de paleta de cores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Derivação da logo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Consistência entre plataformas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35" name="Google Shape;235;p33"/>
          <p:cNvPicPr preferRelativeResize="0"/>
          <p:nvPr/>
        </p:nvPicPr>
        <p:blipFill rotWithShape="1">
          <a:blip r:embed="rId4">
            <a:alphaModFix/>
          </a:blip>
          <a:srcRect b="9647" l="0" r="0" t="5871"/>
          <a:stretch/>
        </p:blipFill>
        <p:spPr>
          <a:xfrm>
            <a:off x="5807000" y="724875"/>
            <a:ext cx="2314575" cy="434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Estratégias Utilizadas (UX/UI Design)</a:t>
            </a:r>
            <a:endParaRPr/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4"/>
          <p:cNvSpPr txBox="1"/>
          <p:nvPr/>
        </p:nvSpPr>
        <p:spPr>
          <a:xfrm>
            <a:off x="352492" y="2714050"/>
            <a:ext cx="2633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>
                <a:solidFill>
                  <a:schemeClr val="dk1"/>
                </a:solidFill>
              </a:rPr>
              <a:t>Acessibilidade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311700" y="1153250"/>
            <a:ext cx="4260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>
                <a:solidFill>
                  <a:schemeClr val="dk1"/>
                </a:solidFill>
              </a:rPr>
              <a:t>Feedback Visual e Interativo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352500" y="1722650"/>
            <a:ext cx="417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Constante retorno visual para o usuário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352500" y="3345500"/>
            <a:ext cx="3660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Feedback Visual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Interface simples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Ícone grandes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pt-PT" sz="2000">
                <a:solidFill>
                  <a:schemeClr val="dk1"/>
                </a:solidFill>
              </a:rPr>
              <a:t>Minimalista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46" name="Google Shape;246;p34"/>
          <p:cNvPicPr preferRelativeResize="0"/>
          <p:nvPr/>
        </p:nvPicPr>
        <p:blipFill rotWithShape="1">
          <a:blip r:embed="rId4">
            <a:alphaModFix/>
          </a:blip>
          <a:srcRect b="10167" l="12423" r="14278" t="12277"/>
          <a:stretch/>
        </p:blipFill>
        <p:spPr>
          <a:xfrm>
            <a:off x="5840225" y="235476"/>
            <a:ext cx="2053150" cy="48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Arquitetura do Software (SaaS)</a:t>
            </a:r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23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/>
          <p:nvPr/>
        </p:nvSpPr>
        <p:spPr>
          <a:xfrm>
            <a:off x="2887575" y="1143425"/>
            <a:ext cx="2601828" cy="130798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3500">
                <a:solidFill>
                  <a:schemeClr val="dk1"/>
                </a:solidFill>
              </a:rPr>
              <a:t>API</a:t>
            </a:r>
            <a:endParaRPr b="1" sz="3500">
              <a:solidFill>
                <a:schemeClr val="dk1"/>
              </a:solidFill>
            </a:endParaRPr>
          </a:p>
        </p:txBody>
      </p:sp>
      <p:sp>
        <p:nvSpPr>
          <p:cNvPr id="254" name="Google Shape;254;p35"/>
          <p:cNvSpPr/>
          <p:nvPr/>
        </p:nvSpPr>
        <p:spPr>
          <a:xfrm>
            <a:off x="7313325" y="2128725"/>
            <a:ext cx="1518900" cy="19401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200">
                <a:solidFill>
                  <a:schemeClr val="dk1"/>
                </a:solidFill>
              </a:rPr>
              <a:t>Banco de Dados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255" name="Google Shape;255;p35"/>
          <p:cNvSpPr/>
          <p:nvPr/>
        </p:nvSpPr>
        <p:spPr>
          <a:xfrm>
            <a:off x="401950" y="3173325"/>
            <a:ext cx="2180700" cy="15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500">
                <a:solidFill>
                  <a:schemeClr val="dk1"/>
                </a:solidFill>
              </a:rPr>
              <a:t>Software</a:t>
            </a:r>
            <a:endParaRPr b="1" sz="2500">
              <a:solidFill>
                <a:schemeClr val="dk1"/>
              </a:solidFill>
            </a:endParaRPr>
          </a:p>
        </p:txBody>
      </p:sp>
      <p:cxnSp>
        <p:nvCxnSpPr>
          <p:cNvPr id="256" name="Google Shape;256;p35"/>
          <p:cNvCxnSpPr>
            <a:stCxn id="255" idx="0"/>
            <a:endCxn id="253" idx="2"/>
          </p:cNvCxnSpPr>
          <p:nvPr/>
        </p:nvCxnSpPr>
        <p:spPr>
          <a:xfrm flipH="1" rot="10800000">
            <a:off x="1492300" y="1797525"/>
            <a:ext cx="1403400" cy="1375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35"/>
          <p:cNvCxnSpPr>
            <a:stCxn id="253" idx="0"/>
            <a:endCxn id="254" idx="2"/>
          </p:cNvCxnSpPr>
          <p:nvPr/>
        </p:nvCxnSpPr>
        <p:spPr>
          <a:xfrm>
            <a:off x="5487235" y="1797419"/>
            <a:ext cx="1826100" cy="1301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35"/>
          <p:cNvCxnSpPr>
            <a:stCxn id="254" idx="1"/>
            <a:endCxn id="253" idx="0"/>
          </p:cNvCxnSpPr>
          <p:nvPr/>
        </p:nvCxnSpPr>
        <p:spPr>
          <a:xfrm rot="10800000">
            <a:off x="5487375" y="1797525"/>
            <a:ext cx="2585400" cy="33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35"/>
          <p:cNvCxnSpPr>
            <a:stCxn id="253" idx="1"/>
            <a:endCxn id="255" idx="0"/>
          </p:cNvCxnSpPr>
          <p:nvPr/>
        </p:nvCxnSpPr>
        <p:spPr>
          <a:xfrm flipH="1">
            <a:off x="1492389" y="2450020"/>
            <a:ext cx="2696100" cy="72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35"/>
          <p:cNvSpPr txBox="1"/>
          <p:nvPr>
            <p:ph type="title"/>
          </p:nvPr>
        </p:nvSpPr>
        <p:spPr>
          <a:xfrm>
            <a:off x="1757500" y="1999050"/>
            <a:ext cx="5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1.</a:t>
            </a:r>
            <a:endParaRPr/>
          </a:p>
        </p:txBody>
      </p:sp>
      <p:sp>
        <p:nvSpPr>
          <p:cNvPr id="261" name="Google Shape;261;p35"/>
          <p:cNvSpPr txBox="1"/>
          <p:nvPr>
            <p:ph type="title"/>
          </p:nvPr>
        </p:nvSpPr>
        <p:spPr>
          <a:xfrm>
            <a:off x="5820175" y="2450025"/>
            <a:ext cx="5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2</a:t>
            </a:r>
            <a:r>
              <a:rPr lang="pt-PT"/>
              <a:t>.</a:t>
            </a:r>
            <a:endParaRPr/>
          </a:p>
        </p:txBody>
      </p:sp>
      <p:sp>
        <p:nvSpPr>
          <p:cNvPr id="262" name="Google Shape;262;p35"/>
          <p:cNvSpPr txBox="1"/>
          <p:nvPr>
            <p:ph type="title"/>
          </p:nvPr>
        </p:nvSpPr>
        <p:spPr>
          <a:xfrm>
            <a:off x="6694475" y="1308025"/>
            <a:ext cx="5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0000"/>
                </a:solidFill>
              </a:rPr>
              <a:t>3.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3" name="Google Shape;263;p35"/>
          <p:cNvSpPr txBox="1"/>
          <p:nvPr>
            <p:ph type="title"/>
          </p:nvPr>
        </p:nvSpPr>
        <p:spPr>
          <a:xfrm>
            <a:off x="2887575" y="2812425"/>
            <a:ext cx="5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0000"/>
                </a:solidFill>
              </a:rPr>
              <a:t>4</a:t>
            </a:r>
            <a:r>
              <a:rPr lang="pt-PT">
                <a:solidFill>
                  <a:srgbClr val="FF0000"/>
                </a:solidFill>
              </a:rPr>
              <a:t>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Ciclo de vida do Software</a:t>
            </a:r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23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/>
          <p:nvPr/>
        </p:nvSpPr>
        <p:spPr>
          <a:xfrm>
            <a:off x="191375" y="1308025"/>
            <a:ext cx="2180700" cy="15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500">
                <a:solidFill>
                  <a:schemeClr val="dk1"/>
                </a:solidFill>
              </a:rPr>
              <a:t>Sprint 1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271" name="Google Shape;271;p36"/>
          <p:cNvSpPr/>
          <p:nvPr/>
        </p:nvSpPr>
        <p:spPr>
          <a:xfrm>
            <a:off x="3207450" y="1289188"/>
            <a:ext cx="2180700" cy="15792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500">
                <a:solidFill>
                  <a:schemeClr val="dk1"/>
                </a:solidFill>
              </a:rPr>
              <a:t>Sprint 2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272" name="Google Shape;272;p36"/>
          <p:cNvSpPr/>
          <p:nvPr/>
        </p:nvSpPr>
        <p:spPr>
          <a:xfrm>
            <a:off x="6423525" y="1289175"/>
            <a:ext cx="2180700" cy="15792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500">
                <a:solidFill>
                  <a:schemeClr val="dk1"/>
                </a:solidFill>
              </a:rPr>
              <a:t>Sprint 3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273" name="Google Shape;273;p36"/>
          <p:cNvSpPr/>
          <p:nvPr/>
        </p:nvSpPr>
        <p:spPr>
          <a:xfrm>
            <a:off x="6504100" y="3139825"/>
            <a:ext cx="2180700" cy="15792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500">
                <a:solidFill>
                  <a:schemeClr val="dk1"/>
                </a:solidFill>
              </a:rPr>
              <a:t>Sprint 4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274" name="Google Shape;274;p36"/>
          <p:cNvSpPr/>
          <p:nvPr/>
        </p:nvSpPr>
        <p:spPr>
          <a:xfrm>
            <a:off x="3207450" y="3139875"/>
            <a:ext cx="2180700" cy="15792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500">
                <a:solidFill>
                  <a:schemeClr val="dk1"/>
                </a:solidFill>
              </a:rPr>
              <a:t>Sprint 5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275" name="Google Shape;275;p36"/>
          <p:cNvSpPr/>
          <p:nvPr/>
        </p:nvSpPr>
        <p:spPr>
          <a:xfrm>
            <a:off x="181500" y="3139850"/>
            <a:ext cx="2180700" cy="157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500">
                <a:solidFill>
                  <a:schemeClr val="dk1"/>
                </a:solidFill>
              </a:rPr>
              <a:t>HotFix</a:t>
            </a:r>
            <a:endParaRPr b="1" sz="2500">
              <a:solidFill>
                <a:schemeClr val="dk1"/>
              </a:solidFill>
            </a:endParaRPr>
          </a:p>
        </p:txBody>
      </p:sp>
      <p:cxnSp>
        <p:nvCxnSpPr>
          <p:cNvPr id="276" name="Google Shape;276;p36"/>
          <p:cNvCxnSpPr>
            <a:stCxn id="270" idx="6"/>
            <a:endCxn id="271" idx="2"/>
          </p:cNvCxnSpPr>
          <p:nvPr/>
        </p:nvCxnSpPr>
        <p:spPr>
          <a:xfrm flipH="1" rot="10800000">
            <a:off x="2372075" y="2078725"/>
            <a:ext cx="835500" cy="18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36"/>
          <p:cNvCxnSpPr>
            <a:stCxn id="271" idx="6"/>
            <a:endCxn id="272" idx="2"/>
          </p:cNvCxnSpPr>
          <p:nvPr/>
        </p:nvCxnSpPr>
        <p:spPr>
          <a:xfrm>
            <a:off x="5388150" y="2078788"/>
            <a:ext cx="1035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36"/>
          <p:cNvCxnSpPr>
            <a:endCxn id="273" idx="0"/>
          </p:cNvCxnSpPr>
          <p:nvPr/>
        </p:nvCxnSpPr>
        <p:spPr>
          <a:xfrm>
            <a:off x="7594450" y="2890225"/>
            <a:ext cx="0" cy="249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36"/>
          <p:cNvCxnSpPr>
            <a:stCxn id="273" idx="2"/>
            <a:endCxn id="274" idx="6"/>
          </p:cNvCxnSpPr>
          <p:nvPr/>
        </p:nvCxnSpPr>
        <p:spPr>
          <a:xfrm rot="10800000">
            <a:off x="5388100" y="3929425"/>
            <a:ext cx="1116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36"/>
          <p:cNvCxnSpPr>
            <a:stCxn id="274" idx="2"/>
            <a:endCxn id="275" idx="6"/>
          </p:cNvCxnSpPr>
          <p:nvPr/>
        </p:nvCxnSpPr>
        <p:spPr>
          <a:xfrm rot="10800000">
            <a:off x="2362350" y="3929475"/>
            <a:ext cx="845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Ciclo de vida do Software e Gerência do Projeto</a:t>
            </a:r>
            <a:endParaRPr/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3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Cada Sprint foi marcada pela geração de uma release funcional;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O processo de trabalho utilizado foi o GitFlow;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Cada pull request teve um responsável e pelo menos um revisor;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Cada alteração possuiu uma documentação referente Gerada;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Sistema de Gestão utilizado:		</a:t>
            </a:r>
            <a:r>
              <a:rPr b="1" lang="pt-PT"/>
              <a:t>TRELLO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286025"/>
            <a:ext cx="3113175" cy="31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Gerência do Projeto</a:t>
            </a:r>
            <a:endParaRPr/>
          </a:p>
        </p:txBody>
      </p:sp>
      <p:pic>
        <p:nvPicPr>
          <p:cNvPr id="294" name="Google Shape;29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23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60426"/>
            <a:ext cx="8839199" cy="3286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Github:</a:t>
            </a:r>
            <a:endParaRPr/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862" y="572713"/>
            <a:ext cx="5664213" cy="209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2850" y="2796917"/>
            <a:ext cx="5664224" cy="215140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9"/>
          <p:cNvSpPr txBox="1"/>
          <p:nvPr/>
        </p:nvSpPr>
        <p:spPr>
          <a:xfrm>
            <a:off x="205325" y="1387088"/>
            <a:ext cx="164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lt2"/>
                </a:solidFill>
              </a:rPr>
              <a:t>Front-end: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04" name="Google Shape;304;p39"/>
          <p:cNvSpPr txBox="1"/>
          <p:nvPr/>
        </p:nvSpPr>
        <p:spPr>
          <a:xfrm>
            <a:off x="205325" y="3684550"/>
            <a:ext cx="131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lt2"/>
                </a:solidFill>
              </a:rPr>
              <a:t>Back-end: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305" name="Google Shape;30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9524" y="0"/>
            <a:ext cx="1184478" cy="13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>
            <p:ph type="title"/>
          </p:nvPr>
        </p:nvSpPr>
        <p:spPr>
          <a:xfrm>
            <a:off x="0" y="0"/>
            <a:ext cx="772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2420"/>
              <a:t>Ficou clara a aplicação da Twelve-Factor App?</a:t>
            </a:r>
            <a:endParaRPr sz="2420"/>
          </a:p>
        </p:txBody>
      </p:sp>
      <p:sp>
        <p:nvSpPr>
          <p:cNvPr id="311" name="Google Shape;311;p40"/>
          <p:cNvSpPr txBox="1"/>
          <p:nvPr>
            <p:ph idx="1" type="body"/>
          </p:nvPr>
        </p:nvSpPr>
        <p:spPr>
          <a:xfrm>
            <a:off x="129925" y="688650"/>
            <a:ext cx="6566400" cy="42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Como o nosso grupo estava lidando com: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1- um prazo pequeno;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2- uma equipe </a:t>
            </a:r>
            <a:r>
              <a:rPr lang="pt-PT"/>
              <a:t>mínima;</a:t>
            </a:r>
            <a:r>
              <a:rPr lang="pt-PT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3- necessidade de uma avaliação constante de cada iteração;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4- trabalhando com uma ideia nova;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/>
              <a:t>Essa metodologia foi crucial para que nosso grupo pudesse lidar com essas dificuldades e pudesse se organizar para finalizar o app na data prevista.</a:t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24" y="0"/>
            <a:ext cx="1184478" cy="13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type="title"/>
          </p:nvPr>
        </p:nvSpPr>
        <p:spPr>
          <a:xfrm>
            <a:off x="76450" y="70750"/>
            <a:ext cx="162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Como </a:t>
            </a:r>
            <a:r>
              <a:rPr lang="pt-PT" sz="2420"/>
              <a:t>?</a:t>
            </a:r>
            <a:endParaRPr/>
          </a:p>
        </p:txBody>
      </p:sp>
      <p:sp>
        <p:nvSpPr>
          <p:cNvPr id="318" name="Google Shape;318;p41"/>
          <p:cNvSpPr txBox="1"/>
          <p:nvPr>
            <p:ph idx="1" type="body"/>
          </p:nvPr>
        </p:nvSpPr>
        <p:spPr>
          <a:xfrm>
            <a:off x="76450" y="1099025"/>
            <a:ext cx="8520600" cy="3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chemeClr val="dk1"/>
                </a:solidFill>
              </a:rPr>
              <a:t>1- Agilidade no Desenvolvimento e Implantação: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I - Base de Código:</a:t>
            </a:r>
            <a:r>
              <a:rPr lang="pt-PT">
                <a:solidFill>
                  <a:schemeClr val="dk1"/>
                </a:solidFill>
              </a:rPr>
              <a:t> </a:t>
            </a:r>
            <a:r>
              <a:rPr lang="pt-PT"/>
              <a:t>A aplicação é sempre rastreada em um sistema de controle de versão, como por exemplo: Git.</a:t>
            </a:r>
            <a:r>
              <a:rPr lang="pt-PT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A padronização entre ambientes de desenvolvimento, teste e produção minimiza problemas de deploy e garante que o código funcione conforme o esperado, reduzindo nossos retrabalhos e atrasos.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>
                <a:solidFill>
                  <a:schemeClr val="dk1"/>
                </a:solidFill>
              </a:rPr>
              <a:t>V - </a:t>
            </a:r>
            <a:r>
              <a:rPr lang="pt-PT">
                <a:solidFill>
                  <a:schemeClr val="dk1"/>
                </a:solidFill>
              </a:rPr>
              <a:t>Build, Release, Run:</a:t>
            </a:r>
            <a:r>
              <a:rPr lang="pt-PT"/>
              <a:t> A divisão em etapas bem definidas para construção, lançamento e execução do código torna o processo mais ágil e repetível, automatizando tarefas e otimizando o tempo de entrega de novas versões.</a:t>
            </a:r>
            <a:endParaRPr/>
          </a:p>
        </p:txBody>
      </p:sp>
      <p:pic>
        <p:nvPicPr>
          <p:cNvPr id="319" name="Google Shape;3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24" y="0"/>
            <a:ext cx="1184478" cy="13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5652050" y="1143000"/>
            <a:ext cx="3314700" cy="3639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2169800" y="1143000"/>
            <a:ext cx="3443100" cy="3639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56150" y="1143000"/>
            <a:ext cx="2074500" cy="3639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Equipe de Desenvolvimento: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2405" y="0"/>
            <a:ext cx="921596" cy="10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17000" y="1143000"/>
            <a:ext cx="21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UX/UI Design</a:t>
            </a:r>
            <a:endParaRPr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2839950" y="1176363"/>
            <a:ext cx="21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Front End</a:t>
            </a:r>
            <a:endParaRPr/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6530950" y="1229100"/>
            <a:ext cx="17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Back </a:t>
            </a:r>
            <a:r>
              <a:rPr lang="pt-PT"/>
              <a:t>E</a:t>
            </a:r>
            <a:r>
              <a:rPr lang="pt-PT"/>
              <a:t>nd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8200" y="1832038"/>
            <a:ext cx="1553076" cy="22087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type="title"/>
          </p:nvPr>
        </p:nvSpPr>
        <p:spPr>
          <a:xfrm>
            <a:off x="2338363" y="4123800"/>
            <a:ext cx="118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pt-PT" sz="1820"/>
              <a:t>Luiz Filipe</a:t>
            </a:r>
            <a:endParaRPr sz="182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8825" y="1832050"/>
            <a:ext cx="1656594" cy="220877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3699888" y="4123800"/>
            <a:ext cx="178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</a:rPr>
              <a:t>Antônio Cássio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7">
            <a:alphaModFix/>
          </a:blip>
          <a:srcRect b="15419" l="0" r="0" t="0"/>
          <a:stretch/>
        </p:blipFill>
        <p:spPr>
          <a:xfrm>
            <a:off x="343838" y="1840975"/>
            <a:ext cx="1499124" cy="2208773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2350" y="1858413"/>
            <a:ext cx="1499101" cy="22087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343850" y="4234800"/>
            <a:ext cx="155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</a:rPr>
              <a:t>Patrick Bond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5804300" y="4179300"/>
            <a:ext cx="131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</a:rPr>
              <a:t>João Vitor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10899" y="1963400"/>
            <a:ext cx="1499101" cy="199881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7402850" y="4123800"/>
            <a:ext cx="131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</a:rPr>
              <a:t>Luís Felipe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76450" y="70750"/>
            <a:ext cx="162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Como </a:t>
            </a:r>
            <a:r>
              <a:rPr lang="pt-PT" sz="2420"/>
              <a:t>?</a:t>
            </a:r>
            <a:endParaRPr/>
          </a:p>
        </p:txBody>
      </p:sp>
      <p:sp>
        <p:nvSpPr>
          <p:cNvPr id="325" name="Google Shape;325;p42"/>
          <p:cNvSpPr txBox="1"/>
          <p:nvPr>
            <p:ph idx="1" type="body"/>
          </p:nvPr>
        </p:nvSpPr>
        <p:spPr>
          <a:xfrm>
            <a:off x="76450" y="691650"/>
            <a:ext cx="8271300" cy="13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chemeClr val="dk1"/>
                </a:solidFill>
              </a:rPr>
              <a:t>IV - Serviços de Apoio: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/>
              <a:t>Um serviço de apoio é qualquer serviço que o app consuma via rede como parte de sua operação normal. No nosso caso: Gemini</a:t>
            </a:r>
            <a:endParaRPr/>
          </a:p>
        </p:txBody>
      </p:sp>
      <p:pic>
        <p:nvPicPr>
          <p:cNvPr id="326" name="Google Shape;3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8500" y="2152050"/>
            <a:ext cx="5047201" cy="28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type="title"/>
          </p:nvPr>
        </p:nvSpPr>
        <p:spPr>
          <a:xfrm>
            <a:off x="0" y="70750"/>
            <a:ext cx="162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Como </a:t>
            </a:r>
            <a:r>
              <a:rPr lang="pt-PT" sz="2420"/>
              <a:t>?</a:t>
            </a:r>
            <a:endParaRPr/>
          </a:p>
        </p:txBody>
      </p:sp>
      <p:sp>
        <p:nvSpPr>
          <p:cNvPr id="333" name="Google Shape;333;p43"/>
          <p:cNvSpPr txBox="1"/>
          <p:nvPr>
            <p:ph idx="1" type="body"/>
          </p:nvPr>
        </p:nvSpPr>
        <p:spPr>
          <a:xfrm>
            <a:off x="76450" y="580950"/>
            <a:ext cx="5509800" cy="45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chemeClr val="dk1"/>
                </a:solidFill>
              </a:rPr>
              <a:t>XI - Logs: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enfatiza a importância de tratar os logs de sua aplicação como fluxos de eventos e encaminhá-los para um sistema de logs centralizado.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Monitoramento de Processos: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A capacidade de monitorar individualmente cada processo permite identificar falhas rapidamente e tomar medidas corretivas com precisão, garantindo a saúde e estabilidade da aplicação.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XI</a:t>
            </a:r>
            <a:r>
              <a:rPr lang="pt-PT">
                <a:solidFill>
                  <a:schemeClr val="dk1"/>
                </a:solidFill>
              </a:rPr>
              <a:t> - Paridade entre desenvolvimento e produção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/>
              <a:t>É projetado para implantação contínua deixando a lacuna entre desenvolvimento e produção pequena;</a:t>
            </a:r>
            <a:endParaRPr/>
          </a:p>
        </p:txBody>
      </p:sp>
      <p:pic>
        <p:nvPicPr>
          <p:cNvPr id="334" name="Google Shape;3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350" y="1675062"/>
            <a:ext cx="3557649" cy="237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/>
          <p:nvPr>
            <p:ph type="title"/>
          </p:nvPr>
        </p:nvSpPr>
        <p:spPr>
          <a:xfrm>
            <a:off x="1752750" y="1846650"/>
            <a:ext cx="670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8019"/>
              <a:t>Dificuldades</a:t>
            </a:r>
            <a:endParaRPr sz="8019"/>
          </a:p>
        </p:txBody>
      </p:sp>
      <p:pic>
        <p:nvPicPr>
          <p:cNvPr id="341" name="Google Shape;3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324" y="0"/>
            <a:ext cx="1184478" cy="13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/>
          <p:nvPr>
            <p:ph type="title"/>
          </p:nvPr>
        </p:nvSpPr>
        <p:spPr>
          <a:xfrm>
            <a:off x="76450" y="10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Sugestões para o próximo Semestre</a:t>
            </a:r>
            <a:r>
              <a:rPr lang="pt-PT"/>
              <a:t>:</a:t>
            </a:r>
            <a:endParaRPr/>
          </a:p>
        </p:txBody>
      </p:sp>
      <p:pic>
        <p:nvPicPr>
          <p:cNvPr id="347" name="Google Shape;3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3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5"/>
          <p:cNvSpPr txBox="1"/>
          <p:nvPr/>
        </p:nvSpPr>
        <p:spPr>
          <a:xfrm>
            <a:off x="76450" y="846325"/>
            <a:ext cx="76464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-"/>
            </a:pPr>
            <a:r>
              <a:rPr lang="pt-PT" sz="2200">
                <a:solidFill>
                  <a:schemeClr val="lt2"/>
                </a:solidFill>
              </a:rPr>
              <a:t>Continuar com o café (se possível);</a:t>
            </a:r>
            <a:endParaRPr sz="2200">
              <a:solidFill>
                <a:schemeClr val="lt2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2200"/>
              <a:buChar char="-"/>
            </a:pPr>
            <a:r>
              <a:rPr lang="pt-PT" sz="2200">
                <a:solidFill>
                  <a:schemeClr val="lt2"/>
                </a:solidFill>
              </a:rPr>
              <a:t>Aulas remotas;</a:t>
            </a:r>
            <a:endParaRPr sz="2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403925" y="269500"/>
            <a:ext cx="62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420"/>
              <a:t>Download do APP:</a:t>
            </a:r>
            <a:endParaRPr sz="3420"/>
          </a:p>
        </p:txBody>
      </p:sp>
      <p:pic>
        <p:nvPicPr>
          <p:cNvPr id="354" name="Google Shape;3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3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6"/>
          <p:cNvSpPr txBox="1"/>
          <p:nvPr/>
        </p:nvSpPr>
        <p:spPr>
          <a:xfrm>
            <a:off x="3222413" y="42992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https://www.mediafire.com/file/ox6r4phgvwol792/Cronos_1_1.0.apk/file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6" name="Google Shape;35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6288" y="994600"/>
            <a:ext cx="3152275" cy="31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/>
          <p:nvPr>
            <p:ph type="title"/>
          </p:nvPr>
        </p:nvSpPr>
        <p:spPr>
          <a:xfrm>
            <a:off x="403925" y="269500"/>
            <a:ext cx="62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420"/>
              <a:t>Acesso a</a:t>
            </a:r>
            <a:r>
              <a:rPr lang="pt-PT" sz="3420"/>
              <a:t>o Site:</a:t>
            </a:r>
            <a:endParaRPr sz="3420"/>
          </a:p>
        </p:txBody>
      </p:sp>
      <p:pic>
        <p:nvPicPr>
          <p:cNvPr id="362" name="Google Shape;3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3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7"/>
          <p:cNvSpPr txBox="1"/>
          <p:nvPr/>
        </p:nvSpPr>
        <p:spPr>
          <a:xfrm>
            <a:off x="3504200" y="44516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https://cronosapi.infinityfreeapp.com/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4" name="Google Shape;36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175" y="980575"/>
            <a:ext cx="3083240" cy="3996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/>
          <p:nvPr>
            <p:ph type="title"/>
          </p:nvPr>
        </p:nvSpPr>
        <p:spPr>
          <a:xfrm>
            <a:off x="1441650" y="1999050"/>
            <a:ext cx="62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420"/>
              <a:t>Muito Obrigado pela atenção!!</a:t>
            </a:r>
            <a:endParaRPr sz="3420"/>
          </a:p>
        </p:txBody>
      </p:sp>
      <p:pic>
        <p:nvPicPr>
          <p:cNvPr id="370" name="Google Shape;3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3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24150"/>
            <a:ext cx="322580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4520"/>
              <a:t>Do Projeto</a:t>
            </a:r>
            <a:endParaRPr sz="4520"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5063" y="1445376"/>
            <a:ext cx="4713876" cy="353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que é o Cronos: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PT"/>
              <a:t>O Cronos é um consultor virtual que auxilia na organização e realização de tarefas empresariais. Mas que também pode auxiliar na realização de Tarefas Cotidianas.</a:t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537" y="2090700"/>
            <a:ext cx="3398926" cy="29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Justificativa da existência do Cronos</a:t>
            </a:r>
            <a:r>
              <a:rPr lang="pt-PT"/>
              <a:t>: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0" y="130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Muitas empresas costumam fechar e falir em menos de </a:t>
            </a:r>
            <a:r>
              <a:rPr b="1" lang="pt-PT">
                <a:solidFill>
                  <a:srgbClr val="FFFFFF"/>
                </a:solidFill>
              </a:rPr>
              <a:t>cinco anos</a:t>
            </a:r>
            <a:r>
              <a:rPr lang="pt-PT"/>
              <a:t> por falta de planejamento.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Este número está em torno de </a:t>
            </a:r>
            <a:r>
              <a:rPr b="1" lang="pt-PT">
                <a:solidFill>
                  <a:srgbClr val="FFFFFF"/>
                </a:solidFill>
              </a:rPr>
              <a:t>60%</a:t>
            </a:r>
            <a:r>
              <a:rPr lang="pt-PT"/>
              <a:t> das empresas que vão à falência.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Por isso, gostaríamos de oferecer uma solução mais viável para pequenas e médias empresas que pudesse ser utilizada até mesmo pela concorrência (</a:t>
            </a:r>
            <a:r>
              <a:rPr b="1" lang="pt-PT">
                <a:solidFill>
                  <a:srgbClr val="D9D9D9"/>
                </a:solidFill>
              </a:rPr>
              <a:t>Gestores empresariais profissionais</a:t>
            </a:r>
            <a:r>
              <a:rPr lang="pt-PT"/>
              <a:t>).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Como o Cronos Funciona: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0" y="130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O Cronos funciona por meio de uma Inteligência Artificial especializada na organização e priorização de tarefas que está hospedada no mesmo servidor da sua API.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Porém, sua Interface foi inspirada no consultor virtual do Sebrae (PNBox) com o Trello.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98450" y="146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Proposta de Valor: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0" y="719175"/>
            <a:ext cx="5832900" cy="44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1-  </a:t>
            </a:r>
            <a:r>
              <a:rPr lang="pt-PT"/>
              <a:t>Melhore a comunicação e a colaboração em equipe da empresa;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2- Otimiza seus processos: eliminando tarefas desnecessárias e priorizando tarefas mais urgentes, assim: economizando tempo e dinheiro.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3- Uso da IA para: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lphaLcParenR"/>
            </a:pPr>
            <a:r>
              <a:rPr lang="pt-PT"/>
              <a:t>Analisar a Gravidade das atividades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pt-PT"/>
              <a:t>Definir a </a:t>
            </a:r>
            <a:r>
              <a:rPr lang="pt-PT"/>
              <a:t>Tendências</a:t>
            </a:r>
            <a:r>
              <a:rPr lang="pt-PT"/>
              <a:t> das atividades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pt-PT"/>
              <a:t>Planejar a urgência das atividades entre 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pt-PT"/>
              <a:t>Gerar as sub-tarefas das atividades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2800" y="1722751"/>
            <a:ext cx="3169501" cy="211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-7" y="0"/>
            <a:ext cx="36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produto é escalável?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0" y="862700"/>
            <a:ext cx="3434700" cy="16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Definição: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PT"/>
              <a:t>um produto escalável é aquele que apresenta condições de crescimento acelerado sem precisar aumentar os custos na mesma proporção.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850" y="558488"/>
            <a:ext cx="4026525" cy="40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9524" y="0"/>
            <a:ext cx="1184478" cy="13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